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1"/>
  </p:notesMasterIdLst>
  <p:handoutMasterIdLst>
    <p:handoutMasterId r:id="rId122"/>
  </p:handoutMasterIdLst>
  <p:sldIdLst>
    <p:sldId id="625" r:id="rId2"/>
    <p:sldId id="741" r:id="rId3"/>
    <p:sldId id="749" r:id="rId4"/>
    <p:sldId id="750" r:id="rId5"/>
    <p:sldId id="628" r:id="rId6"/>
    <p:sldId id="751" r:id="rId7"/>
    <p:sldId id="630" r:id="rId8"/>
    <p:sldId id="631" r:id="rId9"/>
    <p:sldId id="632" r:id="rId10"/>
    <p:sldId id="633" r:id="rId11"/>
    <p:sldId id="752" r:id="rId12"/>
    <p:sldId id="635" r:id="rId13"/>
    <p:sldId id="636" r:id="rId14"/>
    <p:sldId id="637" r:id="rId15"/>
    <p:sldId id="639" r:id="rId16"/>
    <p:sldId id="640" r:id="rId17"/>
    <p:sldId id="641" r:id="rId18"/>
    <p:sldId id="642" r:id="rId19"/>
    <p:sldId id="643" r:id="rId20"/>
    <p:sldId id="644" r:id="rId21"/>
    <p:sldId id="645" r:id="rId22"/>
    <p:sldId id="646" r:id="rId23"/>
    <p:sldId id="647" r:id="rId24"/>
    <p:sldId id="648" r:id="rId25"/>
    <p:sldId id="649" r:id="rId26"/>
    <p:sldId id="650" r:id="rId27"/>
    <p:sldId id="651" r:id="rId28"/>
    <p:sldId id="652" r:id="rId29"/>
    <p:sldId id="653" r:id="rId30"/>
    <p:sldId id="657" r:id="rId31"/>
    <p:sldId id="658" r:id="rId32"/>
    <p:sldId id="654" r:id="rId33"/>
    <p:sldId id="753" r:id="rId34"/>
    <p:sldId id="754" r:id="rId35"/>
    <p:sldId id="660" r:id="rId36"/>
    <p:sldId id="659" r:id="rId37"/>
    <p:sldId id="661" r:id="rId38"/>
    <p:sldId id="662" r:id="rId39"/>
    <p:sldId id="756" r:id="rId40"/>
    <p:sldId id="757" r:id="rId41"/>
    <p:sldId id="758" r:id="rId42"/>
    <p:sldId id="759" r:id="rId43"/>
    <p:sldId id="667" r:id="rId44"/>
    <p:sldId id="668" r:id="rId45"/>
    <p:sldId id="669" r:id="rId46"/>
    <p:sldId id="670" r:id="rId47"/>
    <p:sldId id="671" r:id="rId48"/>
    <p:sldId id="672" r:id="rId49"/>
    <p:sldId id="760" r:id="rId50"/>
    <p:sldId id="761" r:id="rId51"/>
    <p:sldId id="762" r:id="rId52"/>
    <p:sldId id="763" r:id="rId53"/>
    <p:sldId id="677" r:id="rId54"/>
    <p:sldId id="678" r:id="rId55"/>
    <p:sldId id="679" r:id="rId56"/>
    <p:sldId id="680" r:id="rId57"/>
    <p:sldId id="681" r:id="rId58"/>
    <p:sldId id="682" r:id="rId59"/>
    <p:sldId id="684" r:id="rId60"/>
    <p:sldId id="764" r:id="rId61"/>
    <p:sldId id="765" r:id="rId62"/>
    <p:sldId id="688" r:id="rId63"/>
    <p:sldId id="689" r:id="rId64"/>
    <p:sldId id="690" r:id="rId65"/>
    <p:sldId id="691" r:id="rId66"/>
    <p:sldId id="692" r:id="rId67"/>
    <p:sldId id="693" r:id="rId68"/>
    <p:sldId id="694" r:id="rId69"/>
    <p:sldId id="695" r:id="rId70"/>
    <p:sldId id="696" r:id="rId71"/>
    <p:sldId id="697" r:id="rId72"/>
    <p:sldId id="698" r:id="rId73"/>
    <p:sldId id="699" r:id="rId74"/>
    <p:sldId id="742" r:id="rId75"/>
    <p:sldId id="743" r:id="rId76"/>
    <p:sldId id="744" r:id="rId77"/>
    <p:sldId id="745" r:id="rId78"/>
    <p:sldId id="766" r:id="rId79"/>
    <p:sldId id="746" r:id="rId80"/>
    <p:sldId id="700" r:id="rId81"/>
    <p:sldId id="701" r:id="rId82"/>
    <p:sldId id="702" r:id="rId83"/>
    <p:sldId id="703" r:id="rId84"/>
    <p:sldId id="704" r:id="rId85"/>
    <p:sldId id="705" r:id="rId86"/>
    <p:sldId id="706" r:id="rId87"/>
    <p:sldId id="707" r:id="rId88"/>
    <p:sldId id="708" r:id="rId89"/>
    <p:sldId id="709" r:id="rId90"/>
    <p:sldId id="710" r:id="rId91"/>
    <p:sldId id="711" r:id="rId92"/>
    <p:sldId id="712" r:id="rId93"/>
    <p:sldId id="713" r:id="rId94"/>
    <p:sldId id="714" r:id="rId95"/>
    <p:sldId id="715" r:id="rId96"/>
    <p:sldId id="716" r:id="rId97"/>
    <p:sldId id="717" r:id="rId98"/>
    <p:sldId id="718" r:id="rId99"/>
    <p:sldId id="719" r:id="rId100"/>
    <p:sldId id="720" r:id="rId101"/>
    <p:sldId id="721" r:id="rId102"/>
    <p:sldId id="722" r:id="rId103"/>
    <p:sldId id="723" r:id="rId104"/>
    <p:sldId id="724" r:id="rId105"/>
    <p:sldId id="725" r:id="rId106"/>
    <p:sldId id="726" r:id="rId107"/>
    <p:sldId id="727" r:id="rId108"/>
    <p:sldId id="728" r:id="rId109"/>
    <p:sldId id="729" r:id="rId110"/>
    <p:sldId id="730" r:id="rId111"/>
    <p:sldId id="731" r:id="rId112"/>
    <p:sldId id="732" r:id="rId113"/>
    <p:sldId id="733" r:id="rId114"/>
    <p:sldId id="734" r:id="rId115"/>
    <p:sldId id="735" r:id="rId116"/>
    <p:sldId id="736" r:id="rId117"/>
    <p:sldId id="737" r:id="rId118"/>
    <p:sldId id="738" r:id="rId119"/>
    <p:sldId id="739" r:id="rId120"/>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7536" autoAdjust="0"/>
  </p:normalViewPr>
  <p:slideViewPr>
    <p:cSldViewPr snapToObjects="1">
      <p:cViewPr varScale="1">
        <p:scale>
          <a:sx n="107" d="100"/>
          <a:sy n="107" d="100"/>
        </p:scale>
        <p:origin x="78" y="9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91" d="100"/>
          <a:sy n="91" d="100"/>
        </p:scale>
        <p:origin x="-2778" y="-96"/>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pic>
        <p:nvPicPr>
          <p:cNvPr id="3078" name="Picture 6" descr="j-yoko1">
            <a:extLst>
              <a:ext uri="{FF2B5EF4-FFF2-40B4-BE49-F238E27FC236}">
                <a16:creationId xmlns:a16="http://schemas.microsoft.com/office/drawing/2014/main" id="{6543006B-CFA7-47E3-8B5F-C8CD0595E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050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191"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10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160.png"/><Relationship Id="rId4" Type="http://schemas.openxmlformats.org/officeDocument/2006/relationships/image" Target="../media/image159.png"/></Relationships>
</file>

<file path=ppt/slides/_rels/slide10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168.png"/><Relationship Id="rId4" Type="http://schemas.openxmlformats.org/officeDocument/2006/relationships/image" Target="../media/image167.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11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179.png"/><Relationship Id="rId4" Type="http://schemas.openxmlformats.org/officeDocument/2006/relationships/image" Target="../media/image178.png"/></Relationships>
</file>

<file path=ppt/slides/_rels/slide11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11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11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11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1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n-ando/xenial_package.git"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s>
</file>

<file path=ppt/slides/_rels/slide7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7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8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8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8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8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8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png"/></Relationships>
</file>

<file path=ppt/slides/_rels/slide8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8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9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9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9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1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10</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10</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Tree>
    <p:extLst>
      <p:ext uri="{BB962C8B-B14F-4D97-AF65-F5344CB8AC3E}">
        <p14:creationId xmlns:p14="http://schemas.microsoft.com/office/powerpoint/2010/main" val="22020519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12</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12</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13</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13</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14</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14</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15</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15</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(ROBOMECH2018</a:t>
            </a:r>
            <a:r>
              <a:rPr lang="ja-JP" altLang="en-US" sz="1400" kern="0" dirty="0" err="1">
                <a:solidFill>
                  <a:srgbClr val="5F5F5F"/>
                </a:solidFill>
              </a:rPr>
              <a:t>、</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(ROBOMECH2018</a:t>
            </a:r>
            <a:r>
              <a:rPr lang="ja-JP" altLang="en-US" sz="1400" kern="0" dirty="0" err="1">
                <a:solidFill>
                  <a:srgbClr val="5F5F5F"/>
                </a:solidFill>
              </a:rPr>
              <a:t>、</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3" name="図 2">
            <a:extLst>
              <a:ext uri="{FF2B5EF4-FFF2-40B4-BE49-F238E27FC236}">
                <a16:creationId xmlns:a16="http://schemas.microsoft.com/office/drawing/2014/main" id="{DEB2CFE6-A92B-45CE-A1ED-EC1C49046071}"/>
              </a:ext>
            </a:extLst>
          </p:cNvPr>
          <p:cNvPicPr>
            <a:picLocks noChangeAspect="1"/>
          </p:cNvPicPr>
          <p:nvPr/>
        </p:nvPicPr>
        <p:blipFill>
          <a:blip r:embed="rId3"/>
          <a:stretch>
            <a:fillRect/>
          </a:stretch>
        </p:blipFill>
        <p:spPr>
          <a:xfrm>
            <a:off x="2591780" y="3070483"/>
            <a:ext cx="3779654" cy="376366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16</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16</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17</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17</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18</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18</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ja-JP" altLang="en-US" sz="2000" dirty="0">
                <a:solidFill>
                  <a:srgbClr val="5F5F5F"/>
                </a:solidFill>
              </a:rPr>
              <a:t>スライド</a:t>
            </a:r>
            <a:r>
              <a:rPr lang="en-US" altLang="ja-JP" sz="2000" dirty="0">
                <a:solidFill>
                  <a:srgbClr val="5F5F5F"/>
                </a:solidFill>
              </a:rPr>
              <a:t>(</a:t>
            </a:r>
            <a:r>
              <a:rPr lang="ja-JP" altLang="en-US" sz="2000" dirty="0">
                <a:solidFill>
                  <a:srgbClr val="5F5F5F"/>
                </a:solidFill>
              </a:rPr>
              <a:t>現在見せているスライドと同じもの</a:t>
            </a:r>
            <a:r>
              <a:rPr lang="en-US" altLang="ja-JP" sz="2000" dirty="0">
                <a:solidFill>
                  <a:srgbClr val="5F5F5F"/>
                </a:solidFill>
              </a:rPr>
              <a:t>)</a:t>
            </a: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a:t>
            </a:r>
            <a:endParaRPr lang="en-US" altLang="zh-TW" sz="1600" dirty="0">
              <a:solidFill>
                <a:srgbClr val="5F5F5F"/>
              </a:solidFill>
            </a:endParaRPr>
          </a:p>
          <a:p>
            <a:pPr eaLnBrk="1" hangingPunct="1">
              <a:lnSpc>
                <a:spcPct val="80000"/>
              </a:lnSpc>
            </a:pPr>
            <a:r>
              <a:rPr lang="ja-JP" altLang="en-US" sz="2000" dirty="0">
                <a:solidFill>
                  <a:srgbClr val="5F5F5F"/>
                </a:solidFill>
              </a:rPr>
              <a:t>インストーラ</a:t>
            </a:r>
            <a:r>
              <a:rPr lang="en-US" altLang="ja-JP" sz="2000" dirty="0">
                <a:solidFill>
                  <a:srgbClr val="5F5F5F"/>
                </a:solidFill>
              </a:rPr>
              <a:t>(Windows</a:t>
            </a:r>
            <a:r>
              <a:rPr lang="ja-JP" altLang="en-US" sz="2000" dirty="0">
                <a:solidFill>
                  <a:srgbClr val="5F5F5F"/>
                </a:solidFill>
              </a:rPr>
              <a:t>用</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ja-JP" altLang="en-US" sz="2000" dirty="0">
                <a:solidFill>
                  <a:srgbClr val="5F5F5F"/>
                </a:solidFill>
              </a:rPr>
              <a:t>インストールスクリプト</a:t>
            </a:r>
            <a:r>
              <a:rPr lang="en-US" altLang="ja-JP" sz="2000" dirty="0">
                <a:solidFill>
                  <a:srgbClr val="5F5F5F"/>
                </a:solidFill>
              </a:rPr>
              <a:t>(Ubuntu</a:t>
            </a:r>
            <a:r>
              <a:rPr lang="ja-JP" altLang="en-US" sz="2000" dirty="0">
                <a:solidFill>
                  <a:srgbClr val="5F5F5F"/>
                </a:solidFill>
              </a:rPr>
              <a:t>用</a:t>
            </a:r>
            <a:r>
              <a:rPr lang="en-US" altLang="ja-JP" sz="2000" dirty="0">
                <a:solidFill>
                  <a:srgbClr val="5F5F5F"/>
                </a:solidFill>
              </a:rPr>
              <a:t>)</a:t>
            </a:r>
          </a:p>
          <a:p>
            <a:pPr lvl="1" eaLnBrk="1" hangingPunct="1">
              <a:lnSpc>
                <a:spcPct val="80000"/>
              </a:lnSpc>
            </a:pPr>
            <a:r>
              <a:rPr lang="ja-JP" altLang="en-US" sz="1600" dirty="0">
                <a:solidFill>
                  <a:srgbClr val="5F5F5F"/>
                </a:solidFill>
              </a:rPr>
              <a:t>この講習で使うシミュレータのインストールスクリプト</a:t>
            </a:r>
            <a:endParaRPr lang="en-US" altLang="ja-JP" sz="1600" dirty="0">
              <a:solidFill>
                <a:srgbClr val="5F5F5F"/>
              </a:solidFill>
            </a:endParaRP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lvl="1" eaLnBrk="1" hangingPunct="1">
              <a:lnSpc>
                <a:spcPct val="80000"/>
              </a:lnSpc>
            </a:pPr>
            <a:r>
              <a:rPr lang="en-US" altLang="ja-JP" sz="1600" dirty="0">
                <a:solidFill>
                  <a:srgbClr val="5F5F5F"/>
                </a:solidFill>
              </a:rPr>
              <a:t>EV3SimulatorComp.exe(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ja-JP" sz="1600" dirty="0">
              <a:solidFill>
                <a:srgbClr val="5F5F5F"/>
              </a:solidFill>
            </a:endParaRPr>
          </a:p>
          <a:p>
            <a:pPr eaLnBrk="1" hangingPunct="1">
              <a:lnSpc>
                <a:spcPct val="80000"/>
              </a:lnSpc>
            </a:pPr>
            <a:endParaRPr lang="en-US" altLang="ja-JP" sz="20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20</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20</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21</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21</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2" name="図 1">
            <a:extLst>
              <a:ext uri="{FF2B5EF4-FFF2-40B4-BE49-F238E27FC236}">
                <a16:creationId xmlns:a16="http://schemas.microsoft.com/office/drawing/2014/main" id="{7F5BD906-1691-4E62-923B-B17A77ED2A18}"/>
              </a:ext>
            </a:extLst>
          </p:cNvPr>
          <p:cNvPicPr>
            <a:picLocks noChangeAspect="1"/>
          </p:cNvPicPr>
          <p:nvPr/>
        </p:nvPicPr>
        <p:blipFill>
          <a:blip r:embed="rId3"/>
          <a:stretch>
            <a:fillRect/>
          </a:stretch>
        </p:blipFill>
        <p:spPr>
          <a:xfrm>
            <a:off x="4385572" y="1628800"/>
            <a:ext cx="4577129" cy="23852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3</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OpenRTM-aist-1.2.0-RC1_x86_64.msi</a:t>
            </a:r>
          </a:p>
          <a:p>
            <a:pPr lvl="1" eaLnBrk="1" hangingPunct="1">
              <a:lnSpc>
                <a:spcPct val="80000"/>
              </a:lnSpc>
              <a:defRPr/>
            </a:pPr>
            <a:r>
              <a:rPr lang="ja-JP" altLang="en-US" sz="1200" dirty="0">
                <a:solidFill>
                  <a:srgbClr val="5F5F5F"/>
                </a:solidFill>
              </a:rPr>
              <a:t>インストール後に再起動する</a:t>
            </a:r>
            <a:r>
              <a:rPr lang="en-US" altLang="ja-JP" sz="1200" dirty="0">
                <a:solidFill>
                  <a:srgbClr val="5F5F5F"/>
                </a:solidFill>
              </a:rPr>
              <a:t>(2</a:t>
            </a:r>
            <a:r>
              <a:rPr lang="ja-JP" altLang="en-US" sz="1200" dirty="0">
                <a:solidFill>
                  <a:srgbClr val="5F5F5F"/>
                </a:solidFill>
              </a:rPr>
              <a:t>回再起動を必要とする環境もある</a:t>
            </a:r>
            <a:r>
              <a:rPr lang="en-US" altLang="ja-JP" sz="12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200" dirty="0">
                <a:solidFill>
                  <a:srgbClr val="5F5F5F"/>
                </a:solidFill>
              </a:rPr>
              <a:t>python-2.7.15.amd64.msi</a:t>
            </a:r>
          </a:p>
          <a:p>
            <a:pPr lvl="1" eaLnBrk="1" hangingPunct="1">
              <a:lnSpc>
                <a:spcPct val="80000"/>
              </a:lnSpc>
              <a:defRPr/>
            </a:pPr>
            <a:r>
              <a:rPr lang="en-US" altLang="ja-JP" sz="1200" dirty="0">
                <a:solidFill>
                  <a:srgbClr val="5F5F5F"/>
                </a:solidFill>
              </a:rPr>
              <a:t>OpenRTM-aist</a:t>
            </a:r>
            <a:r>
              <a:rPr lang="ja-JP" altLang="en-US" sz="1200" dirty="0">
                <a:solidFill>
                  <a:srgbClr val="5F5F5F"/>
                </a:solidFill>
              </a:rPr>
              <a:t>の</a:t>
            </a:r>
            <a:r>
              <a:rPr lang="en-US" altLang="ja-JP" sz="1200" dirty="0">
                <a:solidFill>
                  <a:srgbClr val="5F5F5F"/>
                </a:solidFill>
              </a:rPr>
              <a:t>64bit</a:t>
            </a:r>
            <a:r>
              <a:rPr lang="ja-JP" altLang="en-US" sz="1200" dirty="0">
                <a:solidFill>
                  <a:srgbClr val="5F5F5F"/>
                </a:solidFill>
              </a:rPr>
              <a:t>版をインストールする場合は</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64bit</a:t>
            </a:r>
            <a:r>
              <a:rPr lang="ja-JP" altLang="en-US" sz="1200" dirty="0">
                <a:solidFill>
                  <a:srgbClr val="5F5F5F"/>
                </a:solidFill>
              </a:rPr>
              <a:t>版をインストールする。</a:t>
            </a:r>
            <a:endParaRPr lang="en-US" altLang="ja-JP" sz="1200" dirty="0">
              <a:solidFill>
                <a:srgbClr val="5F5F5F"/>
              </a:solidFill>
            </a:endParaRPr>
          </a:p>
          <a:p>
            <a:pPr eaLnBrk="1" hangingPunct="1">
              <a:lnSpc>
                <a:spcPct val="80000"/>
              </a:lnSpc>
              <a:defRPr/>
            </a:pPr>
            <a:r>
              <a:rPr lang="en-US" altLang="ja-JP" sz="2000" dirty="0" err="1">
                <a:solidFill>
                  <a:srgbClr val="5F5F5F"/>
                </a:solidFill>
              </a:rPr>
              <a:t>PyYAML</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PyYAML-3.11.win32-amd64-py2.7.exe</a:t>
            </a: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cmake-3.11.2-win32-win64-x64.msi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200" dirty="0">
                <a:solidFill>
                  <a:srgbClr val="5F5F5F"/>
                </a:solidFill>
              </a:rPr>
              <a:t>Visual Studio 2017 Community Edition</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79388" y="1403350"/>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35</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35</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36</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37</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37</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38</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38</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en-US" altLang="ja-JP" sz="1400" dirty="0">
                <a:solidFill>
                  <a:srgbClr val="5F5F5F"/>
                </a:solidFill>
              </a:rPr>
              <a:t> 3.11.2</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3.11.2</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39</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39</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4</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4</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git clone </a:t>
            </a:r>
            <a:r>
              <a:rPr lang="en-US" altLang="ja-JP" sz="1200" dirty="0">
                <a:solidFill>
                  <a:srgbClr val="5F5F5F"/>
                </a:solidFill>
                <a:hlinkClick r:id="rId3"/>
              </a:rPr>
              <a:t>https://github.com/n-ando/xenial_package.git</a:t>
            </a:r>
            <a:endParaRPr lang="en-US" altLang="ja-JP" sz="1200" dirty="0">
              <a:solidFill>
                <a:srgbClr val="5F5F5F"/>
              </a:solidFill>
            </a:endParaRPr>
          </a:p>
          <a:p>
            <a:pPr lvl="1" eaLnBrk="1" hangingPunct="1">
              <a:lnSpc>
                <a:spcPct val="80000"/>
              </a:lnSpc>
            </a:pPr>
            <a:r>
              <a:rPr lang="en-US" altLang="ja-JP" sz="1200" dirty="0">
                <a:solidFill>
                  <a:srgbClr val="5F5F5F"/>
                </a:solidFill>
              </a:rPr>
              <a:t>$ cd </a:t>
            </a:r>
            <a:r>
              <a:rPr lang="en-US" altLang="ja-JP" sz="1200" dirty="0" err="1">
                <a:solidFill>
                  <a:srgbClr val="5F5F5F"/>
                </a:solidFill>
              </a:rPr>
              <a:t>xenial_package</a:t>
            </a:r>
            <a:r>
              <a:rPr lang="en-US" altLang="ja-JP" sz="1200" dirty="0">
                <a:solidFill>
                  <a:srgbClr val="5F5F5F"/>
                </a:solidFill>
              </a:rPr>
              <a:t>/</a:t>
            </a:r>
            <a:r>
              <a:rPr lang="en-US" altLang="ja-JP" sz="1200" dirty="0" err="1">
                <a:solidFill>
                  <a:srgbClr val="5F5F5F"/>
                </a:solidFill>
              </a:rPr>
              <a:t>xenial</a:t>
            </a:r>
            <a:r>
              <a:rPr lang="en-US" altLang="ja-JP" sz="1200" dirty="0">
                <a:solidFill>
                  <a:srgbClr val="5F5F5F"/>
                </a:solidFill>
              </a:rPr>
              <a:t>/main/binary-amd64/</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openrtm-aist_1.1.2-0_amd64.deb</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openrtm-aist-example_1.1.2-0_amd64.deb</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openrtm-aist-dev_1.1.2-0_amd64.deb</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openrtp_1.2.0-0_amd64.deb</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default-</a:t>
            </a:r>
            <a:r>
              <a:rPr lang="en-US" altLang="ja-JP" sz="1200" dirty="0" err="1">
                <a:solidFill>
                  <a:srgbClr val="5F5F5F"/>
                </a:solidFill>
              </a:rPr>
              <a:t>jre</a:t>
            </a:r>
            <a:endParaRPr lang="en-US" altLang="ja-JP" sz="1200" dirty="0">
              <a:solidFill>
                <a:srgbClr val="5F5F5F"/>
              </a:solidFill>
            </a:endParaRP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40</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40</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41</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41</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42</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42</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3313" y="1736725"/>
            <a:ext cx="4194175"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4"/>
          <a:stretch>
            <a:fillRect/>
          </a:stretch>
        </p:blipFill>
        <p:spPr>
          <a:xfrm>
            <a:off x="97779" y="1532988"/>
            <a:ext cx="4699246" cy="4865175"/>
          </a:xfrm>
          <a:prstGeom prst="rect">
            <a:avLst/>
          </a:prstGeom>
        </p:spPr>
      </p:pic>
    </p:spTree>
    <p:extLst>
      <p:ext uri="{BB962C8B-B14F-4D97-AF65-F5344CB8AC3E}">
        <p14:creationId xmlns:p14="http://schemas.microsoft.com/office/powerpoint/2010/main" val="17076028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43</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43</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44</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44</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45</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45</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46</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46</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47</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47</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48</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48</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49</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49</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5</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5</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50</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50</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51</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51</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52</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52</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53</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53</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54</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55</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55</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56</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56</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57</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57</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58</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58</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install_raspimouse_simulator_offline.sh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59</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59</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6</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6</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60</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60</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3958226"/>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3943529"/>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021188"/>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353058"/>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345055"/>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61</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61</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66</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66</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7</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400" kern="0" dirty="0">
                <a:solidFill>
                  <a:srgbClr val="5F5F5F"/>
                </a:solidFill>
              </a:rPr>
              <a:t>内側のスイッチをオンにする</a:t>
            </a: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05" y="1225603"/>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400" kern="0" dirty="0">
                <a:solidFill>
                  <a:srgbClr val="5F5F5F"/>
                </a:solidFill>
              </a:rPr>
              <a:t>3</a:t>
            </a:r>
            <a:r>
              <a:rPr lang="ja-JP" altLang="en-US" sz="1400" kern="0" dirty="0">
                <a:solidFill>
                  <a:srgbClr val="5F5F5F"/>
                </a:solidFill>
              </a:rPr>
              <a:t>つ並んだスイッチの中央のボタンを</a:t>
            </a:r>
            <a:r>
              <a:rPr lang="en-US" altLang="ja-JP" sz="1400" kern="0" dirty="0">
                <a:solidFill>
                  <a:srgbClr val="5F5F5F"/>
                </a:solidFill>
              </a:rPr>
              <a:t>1</a:t>
            </a:r>
            <a:r>
              <a:rPr lang="ja-JP" altLang="en-US" sz="1400" kern="0" dirty="0">
                <a:solidFill>
                  <a:srgbClr val="5F5F5F"/>
                </a:solidFill>
              </a:rPr>
              <a:t>秒以上押す</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a:t>
            </a:r>
            <a:r>
              <a:rPr lang="ja-JP" altLang="en-US" sz="1400" kern="0" dirty="0">
                <a:solidFill>
                  <a:srgbClr val="5F5F5F"/>
                </a:solidFill>
              </a:rPr>
              <a:t>秒ほどでシャットダウンするため、その後に電源スイッチをオフにする</a:t>
            </a:r>
            <a:endParaRPr lang="en-US" altLang="ja-JP" sz="14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8409"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421196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ポートの接続、アクティブ化</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spTree>
    <p:extLst>
      <p:ext uri="{BB962C8B-B14F-4D97-AF65-F5344CB8AC3E}">
        <p14:creationId xmlns:p14="http://schemas.microsoft.com/office/powerpoint/2010/main" val="1258418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8</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8</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80</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9</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9</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err="1">
                <a:solidFill>
                  <a:srgbClr val="5F5F5F"/>
                </a:solidFill>
              </a:rPr>
              <a:t>OpenRTP</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err="1">
                <a:solidFill>
                  <a:srgbClr val="5F5F5F"/>
                </a:solidFill>
              </a:rPr>
              <a:t>OpenRTP</a:t>
            </a:r>
            <a:r>
              <a:rPr lang="ja-JP" altLang="en-US" sz="1600" dirty="0">
                <a:solidFill>
                  <a:srgbClr val="5F5F5F"/>
                </a:solidFill>
              </a:rPr>
              <a:t>」</a:t>
            </a:r>
            <a:endParaRPr lang="en-US" altLang="ja-JP" sz="1600" dirty="0">
              <a:solidFill>
                <a:srgbClr val="5F5F5F"/>
              </a:solidFill>
            </a:endParaRPr>
          </a:p>
          <a:p>
            <a:pPr lvl="2" eaLnBrk="1" hangingPunct="1">
              <a:lnSpc>
                <a:spcPct val="80000"/>
              </a:lnSpc>
              <a:defRPr/>
            </a:pPr>
            <a:r>
              <a:rPr lang="en-US" altLang="ja-JP" sz="1600" dirty="0">
                <a:solidFill>
                  <a:srgbClr val="FF0000"/>
                </a:solidFill>
              </a:rPr>
              <a:t>※</a:t>
            </a:r>
            <a:r>
              <a:rPr lang="ja-JP" altLang="en-US" sz="1600" dirty="0">
                <a:solidFill>
                  <a:srgbClr val="FF0000"/>
                </a:solidFill>
              </a:rPr>
              <a:t>同じフォルダに「</a:t>
            </a:r>
            <a:r>
              <a:rPr lang="en-US" altLang="ja-JP" sz="1600" dirty="0" err="1">
                <a:solidFill>
                  <a:srgbClr val="FF0000"/>
                </a:solidFill>
              </a:rPr>
              <a:t>RTSystemEditorRCP</a:t>
            </a:r>
            <a:r>
              <a:rPr lang="ja-JP" altLang="en-US" sz="1600" dirty="0">
                <a:solidFill>
                  <a:srgbClr val="FF0000"/>
                </a:solidFill>
              </a:rPr>
              <a:t>」がありますが、これは</a:t>
            </a:r>
            <a:r>
              <a:rPr lang="en-US" altLang="ja-JP" sz="1600" dirty="0">
                <a:solidFill>
                  <a:srgbClr val="FF0000"/>
                </a:solidFill>
              </a:rPr>
              <a:t>RTC Builder</a:t>
            </a:r>
            <a:r>
              <a:rPr lang="ja-JP" altLang="en-US" sz="1600" dirty="0">
                <a:solidFill>
                  <a:srgbClr val="FF0000"/>
                </a:solidFill>
              </a:rPr>
              <a:t>が使えないので今回は「</a:t>
            </a:r>
            <a:r>
              <a:rPr lang="en-US" altLang="ja-JP" sz="1600" dirty="0" err="1">
                <a:solidFill>
                  <a:srgbClr val="FF0000"/>
                </a:solidFill>
              </a:rPr>
              <a:t>OpenRTP</a:t>
            </a:r>
            <a:r>
              <a:rPr lang="ja-JP" altLang="en-US" sz="1600" dirty="0">
                <a:solidFill>
                  <a:srgbClr val="FF0000"/>
                </a:solidFill>
              </a:rPr>
              <a:t>」を起動してください。</a:t>
            </a:r>
            <a:endParaRPr lang="en-US" altLang="ja-JP" sz="1600" dirty="0">
              <a:solidFill>
                <a:srgbClr val="FF0000"/>
              </a:solidFill>
            </a:endParaRPr>
          </a:p>
          <a:p>
            <a:pPr lvl="1" eaLnBrk="1" hangingPunct="1">
              <a:lnSpc>
                <a:spcPct val="80000"/>
              </a:lnSpc>
              <a:defRPr/>
            </a:pPr>
            <a:r>
              <a:rPr lang="en-US" altLang="ja-JP" sz="2000" kern="0" dirty="0">
                <a:solidFill>
                  <a:srgbClr val="5F5F5F"/>
                </a:solidFill>
              </a:rPr>
              <a:t>Windows 10</a:t>
            </a:r>
          </a:p>
          <a:p>
            <a:pPr lvl="2" eaLnBrk="1" hangingPunct="1">
              <a:lnSpc>
                <a:spcPct val="80000"/>
              </a:lnSpc>
              <a:defRPr/>
            </a:pPr>
            <a:r>
              <a:rPr lang="ja-JP" altLang="en-US" sz="1600" kern="0" dirty="0">
                <a:solidFill>
                  <a:srgbClr val="5F5F5F"/>
                </a:solidFill>
              </a:rPr>
              <a:t>右下の「ここに入力して検索」に</a:t>
            </a:r>
            <a:r>
              <a:rPr lang="en-US" altLang="ja-JP" sz="1600" kern="0" dirty="0" err="1">
                <a:solidFill>
                  <a:srgbClr val="5F5F5F"/>
                </a:solidFill>
              </a:rPr>
              <a:t>OpenRTP</a:t>
            </a:r>
            <a:r>
              <a:rPr lang="ja-JP" altLang="en-US" sz="1600" kern="0" dirty="0">
                <a:solidFill>
                  <a:srgbClr val="5F5F5F"/>
                </a:solidFill>
              </a:rPr>
              <a:t>と入力して、表示された</a:t>
            </a:r>
            <a:r>
              <a:rPr lang="en-US" altLang="ja-JP" sz="1600" kern="0" dirty="0" err="1">
                <a:solidFill>
                  <a:srgbClr val="5F5F5F"/>
                </a:solidFill>
              </a:rPr>
              <a:t>OpenRTP</a:t>
            </a:r>
            <a:r>
              <a:rPr lang="ja-JP" altLang="en-US" sz="1600" kern="0" dirty="0">
                <a:solidFill>
                  <a:srgbClr val="5F5F5F"/>
                </a:solidFill>
              </a:rPr>
              <a:t>を起動</a:t>
            </a:r>
            <a:endParaRPr lang="en-US" altLang="ja-JP" sz="16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2" name="正方形/長方形 1">
            <a:extLst>
              <a:ext uri="{FF2B5EF4-FFF2-40B4-BE49-F238E27FC236}">
                <a16:creationId xmlns:a16="http://schemas.microsoft.com/office/drawing/2014/main" id="{86746213-A33A-407F-A8A5-CDD557BF50AA}"/>
              </a:ext>
            </a:extLst>
          </p:cNvPr>
          <p:cNvSpPr/>
          <p:nvPr/>
        </p:nvSpPr>
        <p:spPr>
          <a:xfrm>
            <a:off x="2006715" y="6146998"/>
            <a:ext cx="4883068" cy="307777"/>
          </a:xfrm>
          <a:prstGeom prst="rect">
            <a:avLst/>
          </a:prstGeom>
        </p:spPr>
        <p:txBody>
          <a:bodyPr wrap="none">
            <a:spAutoFit/>
          </a:bodyPr>
          <a:lstStyle/>
          <a:p>
            <a:r>
              <a:rPr lang="en-US" altLang="ja-JP" kern="0" dirty="0">
                <a:solidFill>
                  <a:srgbClr val="5F5F5F"/>
                </a:solidFill>
              </a:rPr>
              <a:t>※Release</a:t>
            </a:r>
            <a:r>
              <a:rPr lang="ja-JP" altLang="en-US" kern="0" dirty="0">
                <a:solidFill>
                  <a:srgbClr val="5F5F5F"/>
                </a:solidFill>
              </a:rPr>
              <a:t>版ではデスクトップにショートカットが作られる予定</a:t>
            </a:r>
            <a:endParaRPr lang="ja-JP"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93</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34195</TotalTime>
  <Words>10285</Words>
  <Application>Microsoft Office PowerPoint</Application>
  <PresentationFormat>画面に合わせる (4:3)</PresentationFormat>
  <Paragraphs>1692</Paragraphs>
  <Slides>119</Slides>
  <Notes>114</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119</vt:i4>
      </vt:variant>
    </vt:vector>
  </HeadingPairs>
  <TitlesOfParts>
    <vt:vector size="124" baseType="lpstr">
      <vt:lpstr>ＭＳ Ｐゴシック</vt:lpstr>
      <vt:lpstr>ＭＳ Ｐ明朝</vt:lpstr>
      <vt:lpstr>Arial</vt:lpstr>
      <vt:lpstr>aist-1e</vt:lpstr>
      <vt:lpstr>Corel DESIGNER</vt:lpstr>
      <vt:lpstr>第2部 RTコンポーネント作成入門 </vt:lpstr>
      <vt:lpstr>資料(USBメモリで配布)</vt:lpstr>
      <vt:lpstr>インストールの確認(Windows)</vt:lpstr>
      <vt:lpstr>インストールの確認(Ubuntu)</vt:lpstr>
      <vt:lpstr>実習内容</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ビルドに必要なファイルの生成</vt:lpstr>
      <vt:lpstr>ビルドに必要なファイルの生成</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ポートの接続、アクティブ化</vt:lpstr>
      <vt:lpstr>PowerPoint プレゼンテーション</vt:lpstr>
      <vt:lpstr>リセット</vt:lpstr>
      <vt:lpstr>RTコンポーネントの状態遷移(エラー)</vt:lpstr>
      <vt:lpstr>RTコンポーネントの状態遷移(リセット)</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独立行政法人産業技術総合研究所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 信彦</cp:lastModifiedBy>
  <cp:revision>1128</cp:revision>
  <cp:lastPrinted>2017-06-21T01:22:23Z</cp:lastPrinted>
  <dcterms:created xsi:type="dcterms:W3CDTF">2005-10-20T13:06:43Z</dcterms:created>
  <dcterms:modified xsi:type="dcterms:W3CDTF">2018-06-02T08:48:24Z</dcterms:modified>
</cp:coreProperties>
</file>